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84" r:id="rId4"/>
    <p:sldId id="291" r:id="rId5"/>
    <p:sldId id="266" r:id="rId6"/>
    <p:sldId id="265" r:id="rId7"/>
    <p:sldId id="286" r:id="rId8"/>
    <p:sldId id="277" r:id="rId9"/>
    <p:sldId id="292" r:id="rId10"/>
    <p:sldId id="281" r:id="rId11"/>
    <p:sldId id="293" r:id="rId12"/>
    <p:sldId id="290" r:id="rId13"/>
    <p:sldId id="298" r:id="rId14"/>
    <p:sldId id="297" r:id="rId15"/>
    <p:sldId id="275" r:id="rId16"/>
    <p:sldId id="295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A56ooDcWNGZIGkjAQOPwg==" hashData="XjDvHr0ewD4kRuxhROtbMEFrvP9gl9NymzYSPdmw3EDoA7M53VkHh852Vo5sf2//OYP7WCSfadHHLDASAJV36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BDE9FF"/>
    <a:srgbClr val="FFCCFF"/>
    <a:srgbClr val="FFFFCC"/>
    <a:srgbClr val="008AF2"/>
    <a:srgbClr val="008FFA"/>
    <a:srgbClr val="FFFF99"/>
    <a:srgbClr val="8D4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14" autoAdjust="0"/>
  </p:normalViewPr>
  <p:slideViewPr>
    <p:cSldViewPr snapToGrid="0">
      <p:cViewPr varScale="1">
        <p:scale>
          <a:sx n="63" d="100"/>
          <a:sy n="63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Bear!$C$1</c:f>
              <c:strCache>
                <c:ptCount val="1"/>
                <c:pt idx="0">
                  <c:v>Y: weight (lb)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0.17142857142857143"/>
                  <c:y val="5.681818181818178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42E-4DAA-ACA8-764666EE342D}"/>
                </c:ext>
              </c:extLst>
            </c:dLbl>
            <c:dLbl>
              <c:idx val="3"/>
              <c:layout>
                <c:manualLayout>
                  <c:x val="1.1904761904761904E-2"/>
                  <c:y val="-2.651515151515151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42E-4DAA-ACA8-764666EE342D}"/>
                </c:ext>
              </c:extLst>
            </c:dLbl>
            <c:dLbl>
              <c:idx val="4"/>
              <c:layout>
                <c:manualLayout>
                  <c:x val="-0.16904761904761914"/>
                  <c:y val="7.19696969696969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42E-4DAA-ACA8-764666EE342D}"/>
                </c:ext>
              </c:extLst>
            </c:dLbl>
            <c:dLbl>
              <c:idx val="5"/>
              <c:layout>
                <c:manualLayout>
                  <c:x val="-0.17380952380952389"/>
                  <c:y val="-4.16666666666666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42E-4DAA-ACA8-764666EE342D}"/>
                </c:ext>
              </c:extLst>
            </c:dLbl>
            <c:dLbl>
              <c:idx val="6"/>
              <c:layout>
                <c:manualLayout>
                  <c:x val="-2.3809523809525555E-3"/>
                  <c:y val="4.166666666666669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42E-4DAA-ACA8-764666EE342D}"/>
                </c:ext>
              </c:extLst>
            </c:dLbl>
            <c:spPr>
              <a:solidFill>
                <a:srgbClr val="F7F5F1"/>
              </a:solidFill>
              <a:ln>
                <a:solidFill>
                  <a:srgbClr val="363636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Bear!$B$2:$B$9</c:f>
              <c:numCache>
                <c:formatCode>General</c:formatCode>
                <c:ptCount val="8"/>
                <c:pt idx="0">
                  <c:v>53</c:v>
                </c:pt>
                <c:pt idx="1">
                  <c:v>67.5</c:v>
                </c:pt>
                <c:pt idx="2">
                  <c:v>72</c:v>
                </c:pt>
                <c:pt idx="3">
                  <c:v>72</c:v>
                </c:pt>
                <c:pt idx="4">
                  <c:v>73.5</c:v>
                </c:pt>
                <c:pt idx="5">
                  <c:v>68.5</c:v>
                </c:pt>
                <c:pt idx="6">
                  <c:v>73</c:v>
                </c:pt>
                <c:pt idx="7">
                  <c:v>37</c:v>
                </c:pt>
              </c:numCache>
            </c:numRef>
          </c:xVal>
          <c:yVal>
            <c:numRef>
              <c:f>Bear!$C$2:$C$9</c:f>
              <c:numCache>
                <c:formatCode>General</c:formatCode>
                <c:ptCount val="8"/>
                <c:pt idx="0">
                  <c:v>80</c:v>
                </c:pt>
                <c:pt idx="1">
                  <c:v>344</c:v>
                </c:pt>
                <c:pt idx="2">
                  <c:v>416</c:v>
                </c:pt>
                <c:pt idx="3">
                  <c:v>348</c:v>
                </c:pt>
                <c:pt idx="4">
                  <c:v>262</c:v>
                </c:pt>
                <c:pt idx="5">
                  <c:v>360</c:v>
                </c:pt>
                <c:pt idx="6">
                  <c:v>332</c:v>
                </c:pt>
                <c:pt idx="7">
                  <c:v>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42E-4DAA-ACA8-764666EE3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6871560"/>
        <c:axId val="396869592"/>
      </c:scatterChart>
      <c:valAx>
        <c:axId val="396871560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1"/>
                  <a:t>X: length (in)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869592"/>
        <c:crosses val="autoZero"/>
        <c:crossBetween val="midCat"/>
      </c:valAx>
      <c:valAx>
        <c:axId val="39686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00" b="1"/>
                  <a:t>Y: weight (lb)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871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46142-A889-4743-90F9-D73BB360C41F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30498-90FC-4FB0-97D5-41BD4BE4C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5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End!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5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Following the process, the results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ea typeface="Times New Roman" panose="02020603050405020304" pitchFamily="18" charset="0"/>
              </a:rPr>
              <a:t>LinReg</a:t>
            </a:r>
            <a:endParaRPr lang="en-US" sz="1200" dirty="0"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y=</a:t>
            </a:r>
            <a:r>
              <a:rPr lang="en-US" sz="1200" dirty="0" err="1">
                <a:ea typeface="Times New Roman" panose="02020603050405020304" pitchFamily="18" charset="0"/>
              </a:rPr>
              <a:t>ax+b</a:t>
            </a:r>
            <a:endParaRPr lang="en-US" sz="1200" dirty="0"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a=0.92	means, 1 inch increase in dad’s height results in 0.92 inch increase in son’s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b=4.26	means, son’s height is 4.26 if dad’s height is 0!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r=0.69	showing positive, strong, linear association between x and y. 0.69 is a measure of linear association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99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Following the process, the results are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err="1">
                    <a:ea typeface="Times New Roman" panose="02020603050405020304" pitchFamily="18" charset="0"/>
                  </a:rPr>
                  <a:t>LinReg</a:t>
                </a:r>
                <a:endParaRPr lang="en-US" sz="1200" dirty="0"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y=</a:t>
                </a:r>
                <a:r>
                  <a:rPr lang="en-US" sz="1200" dirty="0" err="1">
                    <a:ea typeface="Times New Roman" panose="02020603050405020304" pitchFamily="18" charset="0"/>
                  </a:rPr>
                  <a:t>ax+b</a:t>
                </a:r>
                <a:endParaRPr lang="en-US" sz="1200" dirty="0">
                  <a:ea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a=0.89	means, each 1 kg of pretraining weight shrinks to 0.89 kg after the program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b=5.87	means, post-training weight is 5.87 if pre-training </a:t>
                </a:r>
                <a:r>
                  <a:rPr lang="en-US" sz="1200" dirty="0" err="1">
                    <a:ea typeface="Times New Roman" panose="02020603050405020304" pitchFamily="18" charset="0"/>
                  </a:rPr>
                  <a:t>weiht</a:t>
                </a:r>
                <a:r>
                  <a:rPr lang="en-US" sz="1200" dirty="0">
                    <a:ea typeface="Times New Roman" panose="02020603050405020304" pitchFamily="18" charset="0"/>
                  </a:rPr>
                  <a:t> is 0!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r=0.98	showing positive, STRONG (near perfect), linear association between x and 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Answer: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1. p: chance of showing head in THE coin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2.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H₀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p=0.5 Vs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</a:t>
                </a:r>
                <a:r>
                  <a:rPr lang="en-US" sz="1200" dirty="0">
                    <a:solidFill>
                      <a:srgbClr val="008FFA"/>
                    </a:solidFill>
                    <a:ea typeface="Times New Roman" panose="02020603050405020304" pitchFamily="18" charset="0"/>
                  </a:rPr>
                  <a:t>₁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p&gt;0.5 (lets say p=0.6)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3. </a:t>
                </a: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X: the number of heads in 5 times flipping the coin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~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𝐵𝑖𝑛(𝑛=5, 𝑝)</a:t>
                </a:r>
                <a:endParaRPr 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4. When X &gt;= c where c is a threshold we need to decide 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Lets try different values of c and see their errors </a:t>
                </a:r>
                <a:endParaRPr lang="en-US" sz="1200" dirty="0">
                  <a:ea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You have come a </a:t>
            </a:r>
            <a:r>
              <a:rPr lang="en-US" sz="1200" dirty="0" err="1">
                <a:ea typeface="Times New Roman" panose="02020603050405020304" pitchFamily="18" charset="0"/>
              </a:rPr>
              <a:t>LooOoOoOooOooong</a:t>
            </a:r>
            <a:r>
              <a:rPr lang="en-US" sz="1200" dirty="0">
                <a:ea typeface="Times New Roman" panose="02020603050405020304" pitchFamily="18" charset="0"/>
              </a:rPr>
              <a:t> 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73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A few MONTHS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71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You started a Morty and by now it’s safe to say that you’re all are at least Summer in ST310, some are Ricks ;)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A+ and A students (Ricks), consider being a </a:t>
            </a:r>
            <a:r>
              <a:rPr lang="en-US" sz="1200" dirty="0" err="1">
                <a:ea typeface="Times New Roman" panose="02020603050405020304" pitchFamily="18" charset="0"/>
              </a:rPr>
              <a:t>MeSeeks</a:t>
            </a:r>
            <a:r>
              <a:rPr lang="en-US" sz="1200" dirty="0">
                <a:ea typeface="Times New Roman" panose="02020603050405020304" pitchFamily="18" charset="0"/>
              </a:rPr>
              <a:t> for future </a:t>
            </a:r>
            <a:r>
              <a:rPr lang="en-US" sz="1200" dirty="0" err="1">
                <a:ea typeface="Times New Roman" panose="02020603050405020304" pitchFamily="18" charset="0"/>
              </a:rPr>
              <a:t>Biostat</a:t>
            </a:r>
            <a:r>
              <a:rPr lang="en-US" sz="1200" dirty="0">
                <a:ea typeface="Times New Roman" panose="02020603050405020304" pitchFamily="18" charset="0"/>
              </a:rPr>
              <a:t> students, send me an email to introduce you to the tutoring center after it’s all over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4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Although you’re a Rick in </a:t>
            </a:r>
            <a:r>
              <a:rPr lang="en-US" sz="1200" dirty="0" err="1">
                <a:ea typeface="Times New Roman" panose="02020603050405020304" pitchFamily="18" charset="0"/>
              </a:rPr>
              <a:t>Biostat</a:t>
            </a:r>
            <a:r>
              <a:rPr lang="en-US" sz="1200" dirty="0">
                <a:ea typeface="Times New Roman" panose="02020603050405020304" pitchFamily="18" charset="0"/>
              </a:rPr>
              <a:t> by the end of this course, you’re still not a Rick from Earth dimension C-137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If you wish to be the Rick of Ricks, consider taking a minor in Statistics or Data Science by signing up for courses mentioned behind the curtain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4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Times New Roman" panose="02020603050405020304" pitchFamily="18" charset="0"/>
              </a:rPr>
              <a:t>A descriptive graph to represent such pair of data is </a:t>
            </a:r>
            <a:r>
              <a:rPr lang="en-US" sz="12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Scatter Plot </a:t>
            </a:r>
            <a:r>
              <a:rPr lang="en-US" sz="1200" dirty="0">
                <a:latin typeface="+mn-lt"/>
                <a:ea typeface="Times New Roman" panose="02020603050405020304" pitchFamily="18" charset="0"/>
              </a:rPr>
              <a:t>in which the </a:t>
            </a:r>
            <a:r>
              <a:rPr lang="en-US" sz="1200" dirty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independent variable is mapped on the horizontal </a:t>
            </a:r>
            <a:r>
              <a:rPr lang="en-US" sz="1200" dirty="0">
                <a:latin typeface="+mn-lt"/>
                <a:ea typeface="Times New Roman" panose="02020603050405020304" pitchFamily="18" charset="0"/>
              </a:rPr>
              <a:t>and the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+mn-lt"/>
                <a:ea typeface="Times New Roman" panose="02020603050405020304" pitchFamily="18" charset="0"/>
              </a:rPr>
              <a:t>dependent variable is mapped on the vertical axis</a:t>
            </a:r>
            <a:r>
              <a:rPr lang="en-US" sz="1200" dirty="0">
                <a:latin typeface="+mn-lt"/>
                <a:ea typeface="Times New Roman" panose="02020603050405020304" pitchFamily="18" charset="0"/>
              </a:rPr>
              <a:t>. Each point represent a pair of numbers for the variables.</a:t>
            </a:r>
          </a:p>
          <a:p>
            <a:r>
              <a:rPr lang="en-US" sz="1200" dirty="0">
                <a:latin typeface="+mn-lt"/>
              </a:rPr>
              <a:t>we study the overall pattern of the plotted points. </a:t>
            </a:r>
          </a:p>
          <a:p>
            <a:r>
              <a:rPr lang="en-US" sz="1200" dirty="0">
                <a:latin typeface="+mn-lt"/>
              </a:rPr>
              <a:t>* If there is a pattern, we should note its direction.</a:t>
            </a:r>
          </a:p>
          <a:p>
            <a:r>
              <a:rPr lang="en-US" sz="1200" dirty="0">
                <a:latin typeface="+mn-lt"/>
              </a:rPr>
              <a:t>* We should report whether there are any outliers.</a:t>
            </a:r>
            <a:endParaRPr lang="en-US" baseline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Using a sample pair of numbers (chest size, weight of bears), we can estimate a function that links the chest size to weight of bears. This function can then be used to estimate the weight for any given chest size.</a:t>
            </a:r>
          </a:p>
          <a:p>
            <a:endParaRPr lang="en-US" baseline="0" dirty="0"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Times New Roman" panose="02020603050405020304" pitchFamily="18" charset="0"/>
              </a:rPr>
              <a:t>There is an increasing pattern, as average midterm increases, the final grade increases. One observation is a little off the pattern. That student </a:t>
            </a:r>
            <a:r>
              <a:rPr lang="en-US" sz="1200" b="1" dirty="0">
                <a:latin typeface="+mn-lt"/>
                <a:ea typeface="Times New Roman" panose="02020603050405020304" pitchFamily="18" charset="0"/>
              </a:rPr>
              <a:t>failed</a:t>
            </a:r>
            <a:r>
              <a:rPr lang="en-US" sz="1200" dirty="0">
                <a:latin typeface="+mn-lt"/>
                <a:ea typeface="Times New Roman" panose="02020603050405020304" pitchFamily="18" charset="0"/>
              </a:rPr>
              <a:t> the class. </a:t>
            </a:r>
            <a:r>
              <a:rPr lang="en-US" sz="1200" dirty="0">
                <a:latin typeface="+mn-lt"/>
              </a:rPr>
              <a:t>Overall, it seems that average midterm grades is a good predictor of final grades.</a:t>
            </a:r>
            <a:endParaRPr lang="en-US" baseline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7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This is VERY important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Positive Association means, increasing x results in increase of 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Strong Linear Association is a result of dots narrowly spread along a line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Perfect Association is a results of dots spread along a long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No Association is observed when dots are spread in a box-like pattern, in this case the slope of a fitted line is zero resulting a horizontal line pattern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Answer: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1. p: chance of showing head in THE coin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2.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H₀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p=0.5 Vs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</a:t>
                </a:r>
                <a:r>
                  <a:rPr lang="en-US" sz="1200" dirty="0">
                    <a:solidFill>
                      <a:srgbClr val="008FFA"/>
                    </a:solidFill>
                    <a:ea typeface="Times New Roman" panose="02020603050405020304" pitchFamily="18" charset="0"/>
                  </a:rPr>
                  <a:t>₁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p&gt;0.5 (lets say p=0.6)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3. </a:t>
                </a: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X: the number of heads in 5 times flipping the coin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~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𝐵𝑖𝑛(𝑛=5, 𝑝)</a:t>
                </a:r>
                <a:endParaRPr 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4. When X &gt;= c where c is a threshold we need to decide 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Lets try different values of c and see their errors </a:t>
                </a:r>
                <a:endParaRPr lang="en-US" sz="1200" dirty="0">
                  <a:ea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6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The faster windmills are observed to rotate, the more wind is observed to be. Therefore wind is caused by the rotation of windmills.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8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3. Sleeping with one's shoes on is strongly correlated with waking up with a headache. Therefore, sleeping with one's shoes on causes headache.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Answer: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1. p: chance of showing head in THE coin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2.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H₀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p=0.5 Vs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</a:t>
                </a:r>
                <a:r>
                  <a:rPr lang="en-US" sz="1200" dirty="0">
                    <a:solidFill>
                      <a:srgbClr val="008FFA"/>
                    </a:solidFill>
                    <a:ea typeface="Times New Roman" panose="02020603050405020304" pitchFamily="18" charset="0"/>
                  </a:rPr>
                  <a:t>₁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p&gt;0.5 (lets say p=0.6)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3. </a:t>
                </a: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X: the number of heads in 5 times flipping the coin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~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𝐵𝑖𝑛(𝑛=5, 𝑝)</a:t>
                </a:r>
                <a:endParaRPr 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4. When X &gt;= c where c is a threshold we need to decide 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Lets try different values of c and see their errors </a:t>
                </a:r>
                <a:endParaRPr lang="en-US" sz="1200" dirty="0">
                  <a:ea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Times New Roman" panose="02020603050405020304" pitchFamily="18" charset="0"/>
              </a:rPr>
              <a:t>We can use correlation between two variables to predict the dependent variable using independent variable, the technique is called regression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6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ea typeface="Times New Roman" panose="02020603050405020304" pitchFamily="18" charset="0"/>
                  </a:rPr>
                  <a:t>LEARN to use your calculator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Answer: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1. p: chance of showing head in THE coin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2.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H₀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p=0.5 Vs </a:t>
                </a:r>
                <a:r>
                  <a:rPr lang="en-US" sz="1200" dirty="0">
                    <a:solidFill>
                      <a:srgbClr val="FF0000"/>
                    </a:solidFill>
                    <a:ea typeface="Times New Roman" panose="02020603050405020304" pitchFamily="18" charset="0"/>
                  </a:rPr>
                  <a:t>H</a:t>
                </a:r>
                <a:r>
                  <a:rPr lang="en-US" sz="1200" dirty="0">
                    <a:solidFill>
                      <a:srgbClr val="008FFA"/>
                    </a:solidFill>
                    <a:ea typeface="Times New Roman" panose="02020603050405020304" pitchFamily="18" charset="0"/>
                  </a:rPr>
                  <a:t>₁</a:t>
                </a:r>
                <a:r>
                  <a:rPr lang="en-US" sz="1200" dirty="0">
                    <a:solidFill>
                      <a:schemeClr val="tx1"/>
                    </a:solidFill>
                    <a:ea typeface="Times New Roman" panose="02020603050405020304" pitchFamily="18" charset="0"/>
                  </a:rPr>
                  <a:t>: p&gt;0.5 (lets say p=0.6)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chemeClr val="tx1"/>
                    </a:solidFill>
                  </a:rPr>
                  <a:t>3. </a:t>
                </a:r>
                <a:r>
                  <a:rPr 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X: the number of heads in 5 times flipping the coin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~ 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𝐵𝑖𝑛(𝑛=5, 𝑝)</a:t>
                </a:r>
                <a:endParaRPr 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4. When X &gt;= c where c is a threshold we need to decide on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Lets try different values of c and see their errors </a:t>
                </a:r>
                <a:endParaRPr lang="en-US" sz="1200" dirty="0">
                  <a:ea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530498-90FC-4FB0-97D5-41BD4BE4C2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10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0A85-2FB1-4A92-BCDD-217429B34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0FA89-9C91-4160-83C9-2A13730D6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DA349-54F5-47F1-BF37-38E25A504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10D0F-BF9C-4F59-8A5B-C1C6B9A6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7AF0-22B6-40D3-85C4-2AF8BE75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8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2BF0-8862-410C-8A41-A5BCBEE2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66308-E1F2-47EE-B8A0-895BA5891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FB520-426E-4247-881E-8AE5F14C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51A4-DA16-42B8-85C7-28A6CAD5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DAA30-4182-4D31-98C0-ECD2C9BE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138D2-16E4-4688-A1AD-389850D2C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0DDD6-5E18-455C-B22C-D02204F6A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4A805-0C97-427D-B382-93B4F946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5C6CA-5B2F-4678-9A70-E00F05D2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5D5C8-FAD6-4E9B-9E29-6E3C9943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6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94217-B44C-4625-BA41-A66FCC1C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14568-0410-482C-8135-9776973F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BBBB3-C709-4B9B-88F4-AFC6A0D0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57150-70E9-47C9-A0BF-7FEFE4B9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1AA6A-97D3-466C-ADB3-52E33E86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2AE2-18A1-45F5-969F-95E516157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09BEA-DD8E-4D94-A0A8-1F2A4682C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17145-D54A-4079-99E2-E78DF91F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5BC8-6D97-4CE9-9423-7F699518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08B52-83AD-4A49-A4BE-6C29CED3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8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4764-DCAB-48A6-9166-60E2AC08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53A8-FA9E-4979-991C-ACB48D055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B161D-C945-44D3-9E18-4A555ECAF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48484-A520-4412-9F4E-CFA6A5A8B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44F4-3C87-4614-97F5-AD9C8623B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985E8-970E-44EE-A48B-857A5459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2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5001-F808-4344-BDC1-7CB0A1F89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65444-D51A-4FD9-BA5B-1AC58C8F9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32888-846B-4744-805C-26C78B549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F61B0-31CC-47BD-8D2A-F53893844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8E0F36-5968-43E3-B3CA-16456DD6A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306D3-D653-4B55-9B49-55796556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DE97CA-0285-4B21-AAC8-1DDCB1DF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E5110E-E651-43B2-BB8F-87FE5B34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8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7F94-D697-4563-8BAD-E160E491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91FB-DA4E-4B9E-938E-08B488A1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DF3CD-4BEB-438C-B142-C14329B7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ED830-9405-4EEE-BF1E-AAD12692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3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75A61-FBFA-49CF-9F6F-CE0A10BD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9A1EF6-DF48-4171-8436-959F39D4F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47472-71D2-4289-AC83-3819C8BFD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1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AE85-A25B-4F62-AA1B-A02C231F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5BC8B-EDF9-496C-BED4-EE5A40D4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D03C4-A5F8-4C3E-BCF1-92EC7BE6F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0B70F-A01A-4BC6-9ECD-A1154488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ED877-0B7E-47E9-8102-959C843A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A9277-2CA9-448C-95B2-325C4855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0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7824-F542-4A40-8C5A-92D9D9E4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B117F-3369-449F-98E7-7956C2752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06790-A9FE-4755-921C-59526DB5A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65478-8ADF-42B8-89D8-261C3AB28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D36C-9071-4ACA-BCEF-2E3D62EA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B0C81-D318-4CF8-9FC1-4CC2DB97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99690-2798-4AE1-BF38-42FA223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9BA2F-2B58-4B64-BAB7-A61415325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B782F-0EF6-48CD-9967-D1B6838D5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8E794-DB62-4D3C-B4E4-E7EF0156BBD5}" type="datetimeFigureOut">
              <a:rPr lang="en-US" smtClean="0"/>
              <a:t>12/25/2020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5CFBF-D664-4D60-B499-C6794D11D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D727-70D5-4179-82B5-016D5976B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9ACDB-FEDB-419A-9ACE-6FBE2DAED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5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jp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5665-6BBF-40FA-AE23-E34FF8837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4247" y="690961"/>
            <a:ext cx="6789106" cy="11303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18A35-FAF1-4D93-B205-7F83F2DFC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7392" y="2100428"/>
            <a:ext cx="4162816" cy="62972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8D42C6"/>
                </a:solidFill>
              </a:rPr>
              <a:t>Chapter 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D72D57-C228-4ADC-A01C-AB7A67B2E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98" y="3662036"/>
            <a:ext cx="3726203" cy="3195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D7F13-D506-4692-9B10-7CC20D5E3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21" y="501995"/>
            <a:ext cx="2932597" cy="2638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65EB9-0B1D-4BF6-9EEA-6583C3418A45}"/>
              </a:ext>
            </a:extLst>
          </p:cNvPr>
          <p:cNvSpPr txBox="1"/>
          <p:nvPr/>
        </p:nvSpPr>
        <p:spPr>
          <a:xfrm>
            <a:off x="7483409" y="5739855"/>
            <a:ext cx="452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Dr. Abolfazl Saghafi</a:t>
            </a:r>
          </a:p>
          <a:p>
            <a:pPr algn="ctr"/>
            <a:r>
              <a:rPr lang="en-US" dirty="0"/>
              <a:t>Assistant Professor of Statistics &amp; Data Science</a:t>
            </a:r>
          </a:p>
          <a:p>
            <a:pPr algn="ctr"/>
            <a:r>
              <a:rPr lang="en-US" dirty="0"/>
              <a:t>Data Science Program Director</a:t>
            </a:r>
          </a:p>
        </p:txBody>
      </p:sp>
    </p:spTree>
    <p:extLst>
      <p:ext uri="{BB962C8B-B14F-4D97-AF65-F5344CB8AC3E}">
        <p14:creationId xmlns:p14="http://schemas.microsoft.com/office/powerpoint/2010/main" val="87534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5425455-35AA-44F1-B533-051C51C6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Ex1.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F3C6-12AF-403A-8EA7-F0208A91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766" y="3429000"/>
            <a:ext cx="5059329" cy="30355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9C1C1D-4FF9-452E-A2D9-1595E9215E3B}"/>
              </a:ext>
            </a:extLst>
          </p:cNvPr>
          <p:cNvSpPr/>
          <p:nvPr/>
        </p:nvSpPr>
        <p:spPr>
          <a:xfrm>
            <a:off x="838200" y="1437861"/>
            <a:ext cx="4191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Graph the scatterplot for the given data and describe what you see.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51D18B-1213-4AF7-9712-7EB4B096CE3D}"/>
              </a:ext>
            </a:extLst>
          </p:cNvPr>
          <p:cNvSpPr/>
          <p:nvPr/>
        </p:nvSpPr>
        <p:spPr>
          <a:xfrm>
            <a:off x="7229063" y="290304"/>
            <a:ext cx="38124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</a:rPr>
              <a:t>Dad’s height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Son’s height</a:t>
            </a:r>
          </a:p>
          <a:p>
            <a:r>
              <a:rPr lang="en-US" sz="2200" dirty="0">
                <a:solidFill>
                  <a:srgbClr val="0070C0"/>
                </a:solidFill>
              </a:rPr>
              <a:t>64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65</a:t>
            </a:r>
          </a:p>
          <a:p>
            <a:r>
              <a:rPr lang="en-US" sz="2200" dirty="0">
                <a:solidFill>
                  <a:srgbClr val="0070C0"/>
                </a:solidFill>
              </a:rPr>
              <a:t>66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64</a:t>
            </a:r>
          </a:p>
          <a:p>
            <a:r>
              <a:rPr lang="en-US" sz="2200" dirty="0">
                <a:solidFill>
                  <a:srgbClr val="0070C0"/>
                </a:solidFill>
              </a:rPr>
              <a:t>68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67</a:t>
            </a:r>
          </a:p>
          <a:p>
            <a:r>
              <a:rPr lang="en-US" sz="2200" dirty="0">
                <a:solidFill>
                  <a:srgbClr val="0070C0"/>
                </a:solidFill>
              </a:rPr>
              <a:t>69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65</a:t>
            </a:r>
          </a:p>
          <a:p>
            <a:r>
              <a:rPr lang="en-US" sz="2200" dirty="0">
                <a:solidFill>
                  <a:srgbClr val="0070C0"/>
                </a:solidFill>
              </a:rPr>
              <a:t>70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65</a:t>
            </a:r>
          </a:p>
          <a:p>
            <a:r>
              <a:rPr lang="en-US" sz="2200" dirty="0">
                <a:solidFill>
                  <a:srgbClr val="0070C0"/>
                </a:solidFill>
              </a:rPr>
              <a:t>71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74</a:t>
            </a:r>
          </a:p>
          <a:p>
            <a:r>
              <a:rPr lang="en-US" sz="2200" dirty="0">
                <a:solidFill>
                  <a:srgbClr val="0070C0"/>
                </a:solidFill>
              </a:rPr>
              <a:t>72	</a:t>
            </a:r>
            <a:r>
              <a:rPr lang="en-US" sz="2200" dirty="0"/>
              <a:t>	</a:t>
            </a:r>
            <a:r>
              <a:rPr lang="en-US" sz="2200" dirty="0">
                <a:solidFill>
                  <a:srgbClr val="FF0000"/>
                </a:solidFill>
              </a:rPr>
              <a:t>71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B669CD-AD54-44E1-B075-690E2199C703}"/>
              </a:ext>
            </a:extLst>
          </p:cNvPr>
          <p:cNvSpPr/>
          <p:nvPr/>
        </p:nvSpPr>
        <p:spPr>
          <a:xfrm>
            <a:off x="838200" y="2545857"/>
            <a:ext cx="4191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1. Is there an association?</a:t>
            </a:r>
          </a:p>
          <a:p>
            <a:r>
              <a:rPr lang="en-US" sz="2200" dirty="0"/>
              <a:t>2. Linear or non-linear?</a:t>
            </a:r>
          </a:p>
          <a:p>
            <a:r>
              <a:rPr lang="en-US" sz="2200" dirty="0"/>
              <a:t>3. Positive or negative?</a:t>
            </a:r>
          </a:p>
          <a:p>
            <a:r>
              <a:rPr lang="en-US" sz="2200" dirty="0"/>
              <a:t>4. Weak or strong?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31E6D-3A92-46FA-8032-01C99E0792F0}"/>
              </a:ext>
            </a:extLst>
          </p:cNvPr>
          <p:cNvSpPr/>
          <p:nvPr/>
        </p:nvSpPr>
        <p:spPr>
          <a:xfrm>
            <a:off x="838200" y="4346634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your calculator to estimate a regression line predicting height of sons using fathers’ height.</a:t>
            </a:r>
          </a:p>
        </p:txBody>
      </p:sp>
    </p:spTree>
    <p:extLst>
      <p:ext uri="{BB962C8B-B14F-4D97-AF65-F5344CB8AC3E}">
        <p14:creationId xmlns:p14="http://schemas.microsoft.com/office/powerpoint/2010/main" val="38803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D127-E915-4F57-A009-8AECA5103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Ex2. Physical 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69DD96-1A98-45B5-A2B5-E4FD1D134D32}"/>
              </a:ext>
            </a:extLst>
          </p:cNvPr>
          <p:cNvSpPr/>
          <p:nvPr/>
        </p:nvSpPr>
        <p:spPr>
          <a:xfrm>
            <a:off x="838200" y="1504121"/>
            <a:ext cx="82914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 study was conducted to investigate some effects of physical training on weight. Sample data are listed below, with all weights given in kilograms. Find a regression line expressing the importance of training on weight.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00377-D526-4791-BC5B-7F1B760E4457}"/>
              </a:ext>
            </a:extLst>
          </p:cNvPr>
          <p:cNvSpPr/>
          <p:nvPr/>
        </p:nvSpPr>
        <p:spPr>
          <a:xfrm>
            <a:off x="838200" y="3166867"/>
            <a:ext cx="757130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ea typeface="Times New Roman" panose="02020603050405020304" pitchFamily="18" charset="0"/>
              </a:rPr>
              <a:t>Pretraining:		99	57	62	69	74	</a:t>
            </a:r>
          </a:p>
          <a:p>
            <a:r>
              <a:rPr lang="en-US" sz="2400" dirty="0">
                <a:solidFill>
                  <a:srgbClr val="FF0000"/>
                </a:solidFill>
                <a:ea typeface="Times New Roman" panose="02020603050405020304" pitchFamily="18" charset="0"/>
              </a:rPr>
              <a:t>Post-training:		94 	57	62	69	66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  <a:ea typeface="Times New Roman" panose="02020603050405020304" pitchFamily="18" charset="0"/>
              </a:rPr>
              <a:t>Pretraining:		77 	59	92	70	85</a:t>
            </a:r>
          </a:p>
          <a:p>
            <a:r>
              <a:rPr lang="en-US" sz="2400" dirty="0">
                <a:solidFill>
                  <a:srgbClr val="FF0000"/>
                </a:solidFill>
                <a:ea typeface="Times New Roman" panose="02020603050405020304" pitchFamily="18" charset="0"/>
              </a:rPr>
              <a:t>Post-training:		76 	58	88	70	84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38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62A8C2-2885-4419-8927-A559ED18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9" y="5005362"/>
            <a:ext cx="3268777" cy="1485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0BFCF-CF48-4D7B-8F94-F845C227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86" y="367606"/>
            <a:ext cx="4053675" cy="1303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BDB592-581F-4C18-B121-B7D731BB9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7" y="173280"/>
            <a:ext cx="3268777" cy="18812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429FCD-DC00-453D-9231-761AA0673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49" y="2147280"/>
            <a:ext cx="3695711" cy="1537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D4E9D4-EB68-4470-89E2-585C5F329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66" y="2309618"/>
            <a:ext cx="1727867" cy="14874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6CB362-93D5-4D26-98DA-3EB60D5F83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0" y="2382684"/>
            <a:ext cx="1803838" cy="13496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4F7DCC-3A3A-409F-8EFC-C2E07C982C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09" y="3732364"/>
            <a:ext cx="1133545" cy="1133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352A5D-2EDA-47D3-A6DE-1D5A2A24F0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14" y="4072824"/>
            <a:ext cx="3871847" cy="2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 FEW MOMENTS LATER (HD)">
            <a:hlinkClick r:id="" action="ppaction://media"/>
            <a:extLst>
              <a:ext uri="{FF2B5EF4-FFF2-40B4-BE49-F238E27FC236}">
                <a16:creationId xmlns:a16="http://schemas.microsoft.com/office/drawing/2014/main" id="{59E9ECD2-155D-4392-9F7A-78CAFF7EE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197" y="200361"/>
            <a:ext cx="11479605" cy="64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62A8C2-2885-4419-8927-A559ED188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9" y="5005362"/>
            <a:ext cx="3268777" cy="1485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20BFCF-CF48-4D7B-8F94-F845C2270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86" y="367606"/>
            <a:ext cx="4053675" cy="1303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BDB592-581F-4C18-B121-B7D731BB9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7" y="173280"/>
            <a:ext cx="3268777" cy="18812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429FCD-DC00-453D-9231-761AA0673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49" y="2147280"/>
            <a:ext cx="3695711" cy="1537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D4E9D4-EB68-4470-89E2-585C5F329E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66" y="2309618"/>
            <a:ext cx="1727867" cy="14874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DA1053-13A1-4906-A7C0-38D6619AA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329" y="448646"/>
            <a:ext cx="977761" cy="25151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6CB362-93D5-4D26-98DA-3EB60D5F83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10" y="2382684"/>
            <a:ext cx="1803838" cy="13496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64F7DCC-3A3A-409F-8EFC-C2E07C982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09" y="3732364"/>
            <a:ext cx="1133545" cy="11335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352A5D-2EDA-47D3-A6DE-1D5A2A24F0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14" y="4072824"/>
            <a:ext cx="3871847" cy="241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611F2-097B-4445-ACB1-972E4A631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25" y="4160630"/>
            <a:ext cx="4256873" cy="23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2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34BEFD-D3D3-4CA8-B48C-9CC9A628D620}"/>
              </a:ext>
            </a:extLst>
          </p:cNvPr>
          <p:cNvSpPr/>
          <p:nvPr/>
        </p:nvSpPr>
        <p:spPr>
          <a:xfrm>
            <a:off x="533400" y="331494"/>
            <a:ext cx="5562600" cy="3009382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C92133-B35B-4F8D-9F6C-1083243C2CCD}"/>
              </a:ext>
            </a:extLst>
          </p:cNvPr>
          <p:cNvSpPr/>
          <p:nvPr/>
        </p:nvSpPr>
        <p:spPr>
          <a:xfrm>
            <a:off x="749300" y="538921"/>
            <a:ext cx="374649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Design of Experiments</a:t>
            </a:r>
          </a:p>
          <a:p>
            <a:r>
              <a:rPr lang="en-US" sz="2200" dirty="0"/>
              <a:t>- Comparing more than two sets of data</a:t>
            </a:r>
          </a:p>
          <a:p>
            <a:r>
              <a:rPr lang="en-US" sz="2200" dirty="0"/>
              <a:t>- Investigate effects of multiple variables on outcome</a:t>
            </a:r>
          </a:p>
          <a:p>
            <a:r>
              <a:rPr lang="en-US" sz="2200" dirty="0"/>
              <a:t>- Optimal Design for experiments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4581E71-DACB-476F-B3AC-AD6B0ED53728}"/>
              </a:ext>
            </a:extLst>
          </p:cNvPr>
          <p:cNvSpPr/>
          <p:nvPr/>
        </p:nvSpPr>
        <p:spPr>
          <a:xfrm>
            <a:off x="6502400" y="3492500"/>
            <a:ext cx="5295900" cy="3060701"/>
          </a:xfrm>
          <a:prstGeom prst="roundRect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B89050-309E-4733-BE7C-E18B3DC5FAF7}"/>
              </a:ext>
            </a:extLst>
          </p:cNvPr>
          <p:cNvSpPr/>
          <p:nvPr/>
        </p:nvSpPr>
        <p:spPr>
          <a:xfrm>
            <a:off x="6725288" y="3690682"/>
            <a:ext cx="28447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Machine Learning</a:t>
            </a:r>
          </a:p>
          <a:p>
            <a:r>
              <a:rPr lang="en-US" sz="2200" dirty="0"/>
              <a:t>- Regression</a:t>
            </a:r>
          </a:p>
          <a:p>
            <a:r>
              <a:rPr lang="en-US" sz="2200" dirty="0"/>
              <a:t>- Classification </a:t>
            </a:r>
          </a:p>
          <a:p>
            <a:r>
              <a:rPr lang="en-US" sz="2200" dirty="0"/>
              <a:t>- Clustering</a:t>
            </a:r>
          </a:p>
          <a:p>
            <a:r>
              <a:rPr lang="en-US" sz="2200" dirty="0"/>
              <a:t>- Dimension Reduction</a:t>
            </a:r>
          </a:p>
          <a:p>
            <a:r>
              <a:rPr lang="en-US" sz="2200" dirty="0"/>
              <a:t>- Coding in 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599E0-08DE-4879-804F-84C35FDF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9" y="3792862"/>
            <a:ext cx="1931643" cy="850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82EED-E338-4B22-B539-169C9BB44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79" y="4794779"/>
            <a:ext cx="1706619" cy="16067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EC38F4E-A5F8-4B69-93D1-F6531134C795}"/>
              </a:ext>
            </a:extLst>
          </p:cNvPr>
          <p:cNvSpPr/>
          <p:nvPr/>
        </p:nvSpPr>
        <p:spPr>
          <a:xfrm>
            <a:off x="6502400" y="280175"/>
            <a:ext cx="5295900" cy="3060701"/>
          </a:xfrm>
          <a:prstGeom prst="roundRect">
            <a:avLst/>
          </a:prstGeom>
          <a:solidFill>
            <a:srgbClr val="BDE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328AEB-C16D-40FE-B260-73946796F303}"/>
              </a:ext>
            </a:extLst>
          </p:cNvPr>
          <p:cNvSpPr/>
          <p:nvPr/>
        </p:nvSpPr>
        <p:spPr>
          <a:xfrm>
            <a:off x="6725288" y="478357"/>
            <a:ext cx="338391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Regression Analysis</a:t>
            </a:r>
          </a:p>
          <a:p>
            <a:r>
              <a:rPr lang="en-US" sz="2200" dirty="0"/>
              <a:t>- Prediction of outcome using one or many input variables</a:t>
            </a:r>
          </a:p>
          <a:p>
            <a:r>
              <a:rPr lang="en-US" sz="2200" dirty="0"/>
              <a:t>- Dummy Variables</a:t>
            </a:r>
          </a:p>
          <a:p>
            <a:r>
              <a:rPr lang="en-US" sz="2200" dirty="0"/>
              <a:t>- Model Assessment</a:t>
            </a:r>
          </a:p>
          <a:p>
            <a:r>
              <a:rPr lang="en-US" sz="2200" dirty="0"/>
              <a:t>- Coding in SAS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0FD58-57C9-47FA-890B-C129F690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739" y="478357"/>
            <a:ext cx="1115878" cy="12807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34B983-86B1-421B-B984-1B274A45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1888590"/>
            <a:ext cx="1160712" cy="12807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4B8BF20-FD77-4162-9D08-91A252B78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29" y="529013"/>
            <a:ext cx="1834247" cy="1345352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1A3954A-8F66-4A6C-89DB-964A92A91369}"/>
              </a:ext>
            </a:extLst>
          </p:cNvPr>
          <p:cNvSpPr/>
          <p:nvPr/>
        </p:nvSpPr>
        <p:spPr>
          <a:xfrm>
            <a:off x="533400" y="3517124"/>
            <a:ext cx="5562600" cy="3009382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E216B0-F86F-4095-B6DB-928F8A0256A2}"/>
              </a:ext>
            </a:extLst>
          </p:cNvPr>
          <p:cNvSpPr/>
          <p:nvPr/>
        </p:nvSpPr>
        <p:spPr>
          <a:xfrm>
            <a:off x="749300" y="3724551"/>
            <a:ext cx="374649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Stochastic Modeling</a:t>
            </a:r>
          </a:p>
          <a:p>
            <a:r>
              <a:rPr lang="en-US" sz="2200" dirty="0"/>
              <a:t>- Markov Chains</a:t>
            </a:r>
          </a:p>
          <a:p>
            <a:r>
              <a:rPr lang="en-US" sz="2200" dirty="0"/>
              <a:t>- Transition Probability</a:t>
            </a:r>
          </a:p>
          <a:p>
            <a:r>
              <a:rPr lang="en-US" sz="2200" dirty="0"/>
              <a:t>- Stationary States</a:t>
            </a:r>
          </a:p>
          <a:p>
            <a:r>
              <a:rPr lang="en-US" sz="2200" dirty="0"/>
              <a:t>- Waiting Time</a:t>
            </a:r>
          </a:p>
          <a:p>
            <a:r>
              <a:rPr lang="en-US" sz="2200" dirty="0"/>
              <a:t>- Brownian Motion</a:t>
            </a:r>
          </a:p>
          <a:p>
            <a:r>
              <a:rPr lang="en-US" sz="2200" dirty="0"/>
              <a:t>- Coding in 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ECFB96C-0FC2-47AD-876E-E07DBC961A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71" y="5672853"/>
            <a:ext cx="2025013" cy="6173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A6B77B-B381-4500-AA9F-A490A3546C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30" y="3724551"/>
            <a:ext cx="1600882" cy="18016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FEC627-457E-43DD-81B5-01FF6CFCDE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294" y="2232557"/>
            <a:ext cx="1418611" cy="592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D6ECD-8CBD-4035-87F6-D620BACE5B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F91E72-4E80-4640-A213-E90AE47C2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288" y="787524"/>
            <a:ext cx="1432585" cy="166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558F58-C430-421D-BEE7-5172039F05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97" y="947841"/>
            <a:ext cx="1238272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984159-06FF-42CB-AC0D-DAC0B423C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69" y="930028"/>
            <a:ext cx="2195633" cy="1646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0F577-9758-48E8-BE1D-8AF37228C2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02" y="406525"/>
            <a:ext cx="1181100" cy="17860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3A5664-44E8-42ED-AD13-43F453427BB3}"/>
              </a:ext>
            </a:extLst>
          </p:cNvPr>
          <p:cNvSpPr txBox="1"/>
          <p:nvPr/>
        </p:nvSpPr>
        <p:spPr>
          <a:xfrm>
            <a:off x="3585935" y="3091867"/>
            <a:ext cx="30249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WHAAAAT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76FFF8-33AC-4A6C-8718-14F02661ECD1}"/>
              </a:ext>
            </a:extLst>
          </p:cNvPr>
          <p:cNvSpPr/>
          <p:nvPr/>
        </p:nvSpPr>
        <p:spPr>
          <a:xfrm>
            <a:off x="3466069" y="4118535"/>
            <a:ext cx="3408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Calibri" panose="020F0502020204030204" pitchFamily="34" charset="0"/>
              </a:rPr>
              <a:t>Pliiiiiz do the course evaluations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2D4A5-7DE5-4407-97AF-90980AD6A5F3}"/>
              </a:ext>
            </a:extLst>
          </p:cNvPr>
          <p:cNvSpPr/>
          <p:nvPr/>
        </p:nvSpPr>
        <p:spPr>
          <a:xfrm>
            <a:off x="1937288" y="4661528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If you collected the collector badge, come see me when this situation is over,  I have a small gift for you ;)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ACAE98-AFC4-46FB-950D-0BE08AC2AA22}"/>
              </a:ext>
            </a:extLst>
          </p:cNvPr>
          <p:cNvSpPr/>
          <p:nvPr/>
        </p:nvSpPr>
        <p:spPr>
          <a:xfrm>
            <a:off x="1119364" y="5481520"/>
            <a:ext cx="3734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a typeface="Calibri" panose="020F0502020204030204" pitchFamily="34" charset="0"/>
              </a:rPr>
              <a:t>No Class on Friday</a:t>
            </a:r>
          </a:p>
          <a:p>
            <a:pPr algn="ctr"/>
            <a:r>
              <a:rPr lang="en-US" dirty="0"/>
              <a:t>Get Ready for the Final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250D65-C978-414A-9710-451658758EF3}"/>
              </a:ext>
            </a:extLst>
          </p:cNvPr>
          <p:cNvSpPr/>
          <p:nvPr/>
        </p:nvSpPr>
        <p:spPr>
          <a:xfrm>
            <a:off x="7629604" y="3091867"/>
            <a:ext cx="42083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access evaluation form </a:t>
            </a:r>
          </a:p>
          <a:p>
            <a:r>
              <a:rPr lang="en-US" dirty="0"/>
              <a:t>1. </a:t>
            </a:r>
            <a:r>
              <a:rPr lang="pl-PL" dirty="0"/>
              <a:t>Go to https://usciences.onecampus.com</a:t>
            </a:r>
            <a:endParaRPr lang="en-US" dirty="0"/>
          </a:p>
          <a:p>
            <a:r>
              <a:rPr lang="en-US" dirty="0"/>
              <a:t>2. Search for AEFIS, you will see the link</a:t>
            </a:r>
          </a:p>
          <a:p>
            <a:r>
              <a:rPr lang="en-US" dirty="0"/>
              <a:t>3. log into AEFIS, course evaluations will </a:t>
            </a:r>
          </a:p>
          <a:p>
            <a:r>
              <a:rPr lang="en-US" dirty="0"/>
              <a:t>be on your action items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0154067-D70E-4120-8351-0E4A10CB8932}"/>
              </a:ext>
            </a:extLst>
          </p:cNvPr>
          <p:cNvCxnSpPr>
            <a:stCxn id="14" idx="3"/>
            <a:endCxn id="2" idx="1"/>
          </p:cNvCxnSpPr>
          <p:nvPr/>
        </p:nvCxnSpPr>
        <p:spPr>
          <a:xfrm flipV="1">
            <a:off x="6874375" y="3830531"/>
            <a:ext cx="755229" cy="47267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9B0D6B-EFE5-42DF-9F92-D1CC8B899689}"/>
              </a:ext>
            </a:extLst>
          </p:cNvPr>
          <p:cNvSpPr/>
          <p:nvPr/>
        </p:nvSpPr>
        <p:spPr>
          <a:xfrm>
            <a:off x="4584710" y="5532732"/>
            <a:ext cx="5904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Calibri" panose="020F0502020204030204" pitchFamily="34" charset="0"/>
              </a:rPr>
              <a:t>Final exam schedule is posted in Tests folder, check it out, </a:t>
            </a:r>
          </a:p>
          <a:p>
            <a:r>
              <a:rPr lang="en-US" dirty="0">
                <a:ea typeface="Calibri" panose="020F0502020204030204" pitchFamily="34" charset="0"/>
              </a:rPr>
              <a:t>IF you have exam conflict, let me know to schedule make up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93730D8-E609-4DC9-9C6D-44D626F6B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21" y="4569195"/>
            <a:ext cx="762039" cy="7620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7C959D-95AA-437D-9B49-039D85D2B291}"/>
              </a:ext>
            </a:extLst>
          </p:cNvPr>
          <p:cNvSpPr/>
          <p:nvPr/>
        </p:nvSpPr>
        <p:spPr>
          <a:xfrm>
            <a:off x="354000" y="3522754"/>
            <a:ext cx="27177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1pt EXTRA to course grade </a:t>
            </a:r>
          </a:p>
          <a:p>
            <a:pPr algn="ctr"/>
            <a:r>
              <a:rPr lang="en-US" dirty="0"/>
              <a:t>for all </a:t>
            </a:r>
          </a:p>
          <a:p>
            <a:pPr algn="ctr"/>
            <a:r>
              <a:rPr lang="en-US" dirty="0"/>
              <a:t>If reach over 85% response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1D221F0-2942-45A7-9702-8611265B3764}"/>
              </a:ext>
            </a:extLst>
          </p:cNvPr>
          <p:cNvCxnSpPr>
            <a:cxnSpLocks/>
            <a:stCxn id="14" idx="1"/>
            <a:endCxn id="17" idx="3"/>
          </p:cNvCxnSpPr>
          <p:nvPr/>
        </p:nvCxnSpPr>
        <p:spPr>
          <a:xfrm rot="10800000">
            <a:off x="3071733" y="3984419"/>
            <a:ext cx="394337" cy="31878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75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13B4-D5EF-4385-AC37-D178935B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58712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Bivariate Relations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8364A-5A13-41B3-9A56-ACE35642B14D}"/>
              </a:ext>
            </a:extLst>
          </p:cNvPr>
          <p:cNvSpPr/>
          <p:nvPr/>
        </p:nvSpPr>
        <p:spPr>
          <a:xfrm>
            <a:off x="838199" y="1408361"/>
            <a:ext cx="106381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ea typeface="Times New Roman" panose="02020603050405020304" pitchFamily="18" charset="0"/>
              </a:rPr>
              <a:t>Quite often we want to see how a certain variable of interest is affected by one or more other variables. For example, our weight by the amount of calorie we receive from foods!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434B94-26F4-4649-A90A-965E88883562}"/>
              </a:ext>
            </a:extLst>
          </p:cNvPr>
          <p:cNvSpPr/>
          <p:nvPr/>
        </p:nvSpPr>
        <p:spPr>
          <a:xfrm>
            <a:off x="838198" y="2255171"/>
            <a:ext cx="511202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Variable of interest: </a:t>
            </a:r>
            <a:r>
              <a:rPr lang="en-US" sz="2200" dirty="0">
                <a:solidFill>
                  <a:srgbClr val="FF0000"/>
                </a:solidFill>
              </a:rPr>
              <a:t>Y</a:t>
            </a:r>
            <a:r>
              <a:rPr lang="en-US" sz="2200" dirty="0"/>
              <a:t> (= weight in the example). It is also called the response variable or </a:t>
            </a:r>
            <a:r>
              <a:rPr lang="en-US" sz="2200" dirty="0">
                <a:solidFill>
                  <a:srgbClr val="FF0000"/>
                </a:solidFill>
              </a:rPr>
              <a:t>dependent variable</a:t>
            </a:r>
            <a:r>
              <a:rPr lang="en-US" sz="2200" dirty="0"/>
              <a:t>.</a:t>
            </a:r>
          </a:p>
          <a:p>
            <a:pPr>
              <a:lnSpc>
                <a:spcPts val="1800"/>
              </a:lnSpc>
            </a:pPr>
            <a:endParaRPr lang="en-US" sz="2200" dirty="0"/>
          </a:p>
          <a:p>
            <a:r>
              <a:rPr lang="en-US" sz="2200" dirty="0"/>
              <a:t>Predictor variable: </a:t>
            </a:r>
            <a:r>
              <a:rPr lang="en-US" sz="2200" dirty="0">
                <a:solidFill>
                  <a:srgbClr val="0070C0"/>
                </a:solidFill>
              </a:rPr>
              <a:t>X</a:t>
            </a:r>
            <a:r>
              <a:rPr lang="en-US" sz="2200" dirty="0"/>
              <a:t> (= calorie in the example). It is also called the explanatory variable or </a:t>
            </a:r>
            <a:r>
              <a:rPr lang="en-US" sz="2200" dirty="0">
                <a:solidFill>
                  <a:srgbClr val="0070C0"/>
                </a:solidFill>
              </a:rPr>
              <a:t>independent variable</a:t>
            </a:r>
            <a:r>
              <a:rPr lang="en-US" sz="2200" dirty="0"/>
              <a:t>.</a:t>
            </a:r>
            <a:r>
              <a:rPr lang="en-US" sz="2200" dirty="0"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58DE5-A70E-4291-B6B5-76D8B7BE5B6F}"/>
              </a:ext>
            </a:extLst>
          </p:cNvPr>
          <p:cNvSpPr/>
          <p:nvPr/>
        </p:nvSpPr>
        <p:spPr>
          <a:xfrm>
            <a:off x="838198" y="4794753"/>
            <a:ext cx="52578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Other examples, </a:t>
            </a:r>
          </a:p>
          <a:p>
            <a:r>
              <a:rPr lang="en-US" sz="2200" dirty="0"/>
              <a:t>(</a:t>
            </a:r>
            <a:r>
              <a:rPr lang="en-US" sz="2200" dirty="0">
                <a:solidFill>
                  <a:srgbClr val="0070C0"/>
                </a:solidFill>
              </a:rPr>
              <a:t>X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FF0000"/>
                </a:solidFill>
              </a:rPr>
              <a:t>Y</a:t>
            </a:r>
            <a:r>
              <a:rPr lang="en-US" sz="2200" dirty="0"/>
              <a:t>)=(</a:t>
            </a:r>
            <a:r>
              <a:rPr lang="en-US" sz="2200" dirty="0">
                <a:solidFill>
                  <a:srgbClr val="0070C0"/>
                </a:solidFill>
              </a:rPr>
              <a:t>Average Midterm Grade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Final Grade</a:t>
            </a:r>
            <a:r>
              <a:rPr lang="en-US" sz="2200" dirty="0"/>
              <a:t>)</a:t>
            </a:r>
          </a:p>
          <a:p>
            <a:r>
              <a:rPr lang="en-US" sz="2200" dirty="0"/>
              <a:t>(</a:t>
            </a:r>
            <a:r>
              <a:rPr lang="en-US" sz="2200" dirty="0">
                <a:solidFill>
                  <a:srgbClr val="0070C0"/>
                </a:solidFill>
              </a:rPr>
              <a:t>X</a:t>
            </a:r>
            <a:r>
              <a:rPr lang="en-US" sz="2200" dirty="0"/>
              <a:t>,</a:t>
            </a:r>
            <a:r>
              <a:rPr lang="en-US" sz="2200" dirty="0">
                <a:solidFill>
                  <a:srgbClr val="FF0000"/>
                </a:solidFill>
              </a:rPr>
              <a:t>Y</a:t>
            </a:r>
            <a:r>
              <a:rPr lang="en-US" sz="2200" dirty="0"/>
              <a:t>)=(</a:t>
            </a:r>
            <a:r>
              <a:rPr lang="en-US" sz="2200" dirty="0">
                <a:solidFill>
                  <a:srgbClr val="0070C0"/>
                </a:solidFill>
              </a:rPr>
              <a:t>Chest Size</a:t>
            </a:r>
            <a:r>
              <a:rPr lang="en-US" sz="2200" dirty="0"/>
              <a:t>, </a:t>
            </a:r>
            <a:r>
              <a:rPr lang="en-US" sz="2200" dirty="0">
                <a:solidFill>
                  <a:srgbClr val="FF0000"/>
                </a:solidFill>
              </a:rPr>
              <a:t>Weight of Bears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214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13B4-D5EF-4385-AC37-D178935B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257799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Scatterplots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B80FE5-A342-4D10-979F-A9436E47C9A0}"/>
              </a:ext>
            </a:extLst>
          </p:cNvPr>
          <p:cNvSpPr/>
          <p:nvPr/>
        </p:nvSpPr>
        <p:spPr>
          <a:xfrm>
            <a:off x="838199" y="1398104"/>
            <a:ext cx="57713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ea typeface="Times New Roman" panose="02020603050405020304" pitchFamily="18" charset="0"/>
              </a:rPr>
              <a:t>A descriptive graph to represent such pair of data is </a:t>
            </a:r>
            <a:r>
              <a:rPr lang="en-US" sz="2200" dirty="0">
                <a:solidFill>
                  <a:srgbClr val="00B050"/>
                </a:solidFill>
                <a:ea typeface="Times New Roman" panose="02020603050405020304" pitchFamily="18" charset="0"/>
              </a:rPr>
              <a:t>Scatter Plot </a:t>
            </a:r>
            <a:r>
              <a:rPr lang="en-US" sz="2200" dirty="0">
                <a:ea typeface="Times New Roman" panose="02020603050405020304" pitchFamily="18" charset="0"/>
              </a:rPr>
              <a:t>in which the </a:t>
            </a:r>
            <a:r>
              <a:rPr lang="en-US" sz="2200" dirty="0">
                <a:solidFill>
                  <a:srgbClr val="7030A0"/>
                </a:solidFill>
                <a:ea typeface="Times New Roman" panose="02020603050405020304" pitchFamily="18" charset="0"/>
              </a:rPr>
              <a:t>independent variable is mapped on the horizontal </a:t>
            </a:r>
            <a:r>
              <a:rPr lang="en-US" sz="2200" dirty="0">
                <a:ea typeface="Times New Roman" panose="02020603050405020304" pitchFamily="18" charset="0"/>
              </a:rPr>
              <a:t>and the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</a:rPr>
              <a:t>dependent variable is mapped on the vertical axis</a:t>
            </a:r>
            <a:r>
              <a:rPr lang="en-US" sz="2200" dirty="0">
                <a:ea typeface="Times New Roman" panose="02020603050405020304" pitchFamily="18" charset="0"/>
              </a:rPr>
              <a:t>. Each point represent a pair of numbers for the variables.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64A91-8EB8-4065-B4FD-1DC3184F6386}"/>
              </a:ext>
            </a:extLst>
          </p:cNvPr>
          <p:cNvSpPr/>
          <p:nvPr/>
        </p:nvSpPr>
        <p:spPr>
          <a:xfrm>
            <a:off x="6095999" y="3816387"/>
            <a:ext cx="56454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we study the overall pattern of the plotted points. </a:t>
            </a:r>
          </a:p>
          <a:p>
            <a:r>
              <a:rPr lang="en-US" sz="2200" dirty="0"/>
              <a:t>* If there is a pattern, we should note its direction.</a:t>
            </a:r>
          </a:p>
          <a:p>
            <a:r>
              <a:rPr lang="en-US" sz="2200" dirty="0"/>
              <a:t>* We should report whether there are any outliers.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B01A26A-27B6-459C-A063-11F15CD927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75453"/>
              </p:ext>
            </p:extLst>
          </p:nvPr>
        </p:nvGraphicFramePr>
        <p:xfrm>
          <a:off x="6609521" y="365125"/>
          <a:ext cx="5334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2AF62B5-59D6-4C93-891D-40970D673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08" y="3638413"/>
            <a:ext cx="5155806" cy="309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6E2B1031-128A-417D-97A6-19CB66821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Correlation</a:t>
            </a:r>
            <a:endParaRPr lang="en-US" sz="4000" dirty="0">
              <a:solidFill>
                <a:srgbClr val="990033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41165-E2A6-49F2-ACD8-5076256D1231}"/>
              </a:ext>
            </a:extLst>
          </p:cNvPr>
          <p:cNvSpPr/>
          <p:nvPr/>
        </p:nvSpPr>
        <p:spPr>
          <a:xfrm>
            <a:off x="841464" y="1378226"/>
            <a:ext cx="10512335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Because visual examinations of scatterplots are subjective, we need more objective measures </a:t>
            </a:r>
            <a:r>
              <a:rPr lang="en-US" sz="2400" dirty="0">
                <a:solidFill>
                  <a:srgbClr val="00B050"/>
                </a:solidFill>
              </a:rPr>
              <a:t>to check if two variables are associated</a:t>
            </a:r>
            <a:r>
              <a:rPr lang="en-US" sz="2400" dirty="0"/>
              <a:t>.</a:t>
            </a:r>
          </a:p>
          <a:p>
            <a:pPr>
              <a:lnSpc>
                <a:spcPts val="1600"/>
              </a:lnSpc>
            </a:pP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Pearson correlation coefficient</a:t>
            </a:r>
            <a:r>
              <a:rPr lang="en-US" sz="2400" dirty="0"/>
              <a:t>, </a:t>
            </a:r>
            <a:r>
              <a:rPr lang="en-US" sz="2400" i="1" dirty="0"/>
              <a:t>r, </a:t>
            </a:r>
            <a:r>
              <a:rPr lang="en-US" sz="2400" dirty="0"/>
              <a:t>is the most common statistic that measures the </a:t>
            </a:r>
            <a:r>
              <a:rPr lang="en-US" sz="2400" u="sng" dirty="0">
                <a:solidFill>
                  <a:srgbClr val="7030A0"/>
                </a:solidFill>
              </a:rPr>
              <a:t>direction</a:t>
            </a:r>
            <a:r>
              <a:rPr lang="en-US" sz="2400" dirty="0"/>
              <a:t> and </a:t>
            </a:r>
            <a:r>
              <a:rPr lang="en-US" sz="2400" u="sng" dirty="0">
                <a:solidFill>
                  <a:srgbClr val="0070C0"/>
                </a:solidFill>
              </a:rPr>
              <a:t>strength</a:t>
            </a:r>
            <a:r>
              <a:rPr lang="en-US" sz="2400" dirty="0"/>
              <a:t> of </a:t>
            </a:r>
            <a:r>
              <a:rPr lang="en-US" sz="2400" u="sng" dirty="0">
                <a:solidFill>
                  <a:schemeClr val="accent5">
                    <a:lumMod val="75000"/>
                  </a:schemeClr>
                </a:solidFill>
              </a:rPr>
              <a:t>linear association</a:t>
            </a:r>
            <a:r>
              <a:rPr lang="en-US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EF93E1-E160-446F-B4BB-D812AA1013D2}"/>
                  </a:ext>
                </a:extLst>
              </p:cNvPr>
              <p:cNvSpPr/>
              <p:nvPr/>
            </p:nvSpPr>
            <p:spPr>
              <a:xfrm>
                <a:off x="987335" y="3317217"/>
                <a:ext cx="5108665" cy="1177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endChr m:val="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200" i="0">
                                          <a:latin typeface="Cambria Math" panose="02040503050406030204" pitchFamily="18" charset="0"/>
                                        </a:rPr>
                                        <m:t>)(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200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  <m:e>
                                          <m:d>
                                            <m:dPr>
                                              <m:begChr m:val="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a:rPr lang="en-US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22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2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p>
                                                  <m:r>
                                                    <a:rPr lang="en-US" sz="22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DEF93E1-E160-446F-B4BB-D812AA1013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35" y="3317217"/>
                <a:ext cx="5108665" cy="117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63D448-1E08-4195-A2D6-5476B440B56D}"/>
                  </a:ext>
                </a:extLst>
              </p:cNvPr>
              <p:cNvSpPr/>
              <p:nvPr/>
            </p:nvSpPr>
            <p:spPr>
              <a:xfrm>
                <a:off x="7013713" y="2912077"/>
                <a:ext cx="186525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dirty="0"/>
                  <a:t>1.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63D448-1E08-4195-A2D6-5476B440B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13" y="2912077"/>
                <a:ext cx="1865254" cy="430887"/>
              </a:xfrm>
              <a:prstGeom prst="rect">
                <a:avLst/>
              </a:prstGeom>
              <a:blipFill>
                <a:blip r:embed="rId4"/>
                <a:stretch>
                  <a:fillRect l="-4248" t="-1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0C9EE-B7A7-415E-8573-D13DE87079C2}"/>
                  </a:ext>
                </a:extLst>
              </p:cNvPr>
              <p:cNvSpPr/>
              <p:nvPr/>
            </p:nvSpPr>
            <p:spPr>
              <a:xfrm>
                <a:off x="7013712" y="3395158"/>
                <a:ext cx="482865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2.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 then there is a </a:t>
                </a:r>
                <a:r>
                  <a:rPr lang="en-US" sz="2200" dirty="0">
                    <a:solidFill>
                      <a:srgbClr val="00B0F0"/>
                    </a:solidFill>
                  </a:rPr>
                  <a:t>perfect positive linear relation </a:t>
                </a:r>
                <a:r>
                  <a:rPr lang="en-US" sz="2200" dirty="0"/>
                  <a:t>between X and Y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0C9EE-B7A7-415E-8573-D13DE870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12" y="3395158"/>
                <a:ext cx="4828658" cy="769441"/>
              </a:xfrm>
              <a:prstGeom prst="rect">
                <a:avLst/>
              </a:prstGeom>
              <a:blipFill>
                <a:blip r:embed="rId5"/>
                <a:stretch>
                  <a:fillRect l="-1641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8AFD90-2F86-47C0-AEE9-DFCEBA37E649}"/>
                  </a:ext>
                </a:extLst>
              </p:cNvPr>
              <p:cNvSpPr/>
              <p:nvPr/>
            </p:nvSpPr>
            <p:spPr>
              <a:xfrm>
                <a:off x="7013712" y="4221247"/>
                <a:ext cx="482865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3.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200" dirty="0"/>
                  <a:t> then there is a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perfect negative linear relation </a:t>
                </a:r>
                <a:r>
                  <a:rPr lang="en-US" sz="2200" dirty="0"/>
                  <a:t>between X and Y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8AFD90-2F86-47C0-AEE9-DFCEBA37E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12" y="4221247"/>
                <a:ext cx="4828659" cy="769441"/>
              </a:xfrm>
              <a:prstGeom prst="rect">
                <a:avLst/>
              </a:prstGeom>
              <a:blipFill>
                <a:blip r:embed="rId6"/>
                <a:stretch>
                  <a:fillRect l="-1641" t="-4724" r="-1389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44798F-DA93-45D6-A52C-F6C3D9446F20}"/>
                  </a:ext>
                </a:extLst>
              </p:cNvPr>
              <p:cNvSpPr/>
              <p:nvPr/>
            </p:nvSpPr>
            <p:spPr>
              <a:xfrm>
                <a:off x="7013712" y="5047336"/>
                <a:ext cx="482865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4. If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200" dirty="0"/>
                  <a:t> then there is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no linear relation </a:t>
                </a:r>
                <a:r>
                  <a:rPr lang="en-US" sz="2200" dirty="0"/>
                  <a:t>between X and Y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344798F-DA93-45D6-A52C-F6C3D9446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12" y="5047336"/>
                <a:ext cx="4828658" cy="769441"/>
              </a:xfrm>
              <a:prstGeom prst="rect">
                <a:avLst/>
              </a:prstGeom>
              <a:blipFill>
                <a:blip r:embed="rId7"/>
                <a:stretch>
                  <a:fillRect l="-1641" t="-555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B463E6-0B1B-4062-9FEC-A77CC9B67890}"/>
                  </a:ext>
                </a:extLst>
              </p:cNvPr>
              <p:cNvSpPr/>
              <p:nvPr/>
            </p:nvSpPr>
            <p:spPr>
              <a:xfrm>
                <a:off x="7013712" y="5873425"/>
                <a:ext cx="4828658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5. If there is no linear relation between X and Y, 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/>
                  <a:t> could be any number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B463E6-0B1B-4062-9FEC-A77CC9B67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712" y="5873425"/>
                <a:ext cx="4828658" cy="769441"/>
              </a:xfrm>
              <a:prstGeom prst="rect">
                <a:avLst/>
              </a:prstGeom>
              <a:blipFill>
                <a:blip r:embed="rId8"/>
                <a:stretch>
                  <a:fillRect l="-1641" t="-4724" r="-2399" b="-14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64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DB829-27A5-4969-9B05-454B1532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4" y="998500"/>
            <a:ext cx="5663825" cy="2219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91AF4D-D929-4E10-9B57-DCC243338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5" y="3627403"/>
            <a:ext cx="5663824" cy="2393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9CE30D-79A6-40D2-BD34-0D6768EC4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35" y="894376"/>
            <a:ext cx="2132099" cy="194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65E8A-A05F-4759-A78D-3FA523DFA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41" y="2863911"/>
            <a:ext cx="2229751" cy="419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5791C-698F-4459-9E07-F57A3684C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35" y="3592612"/>
            <a:ext cx="2667000" cy="1824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B3808-706F-4C43-BBF9-C5C00F65B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29" y="5525328"/>
            <a:ext cx="2743200" cy="402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2D12CB-B5A8-483E-841B-1B2846DB4E8E}"/>
                  </a:ext>
                </a:extLst>
              </p:cNvPr>
              <p:cNvSpPr/>
              <p:nvPr/>
            </p:nvSpPr>
            <p:spPr>
              <a:xfrm>
                <a:off x="5314760" y="1265222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2D12CB-B5A8-483E-841B-1B2846DB4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760" y="1265222"/>
                <a:ext cx="7812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AE84BE-7AA6-4311-8789-17B516315538}"/>
                  </a:ext>
                </a:extLst>
              </p:cNvPr>
              <p:cNvSpPr/>
              <p:nvPr/>
            </p:nvSpPr>
            <p:spPr>
              <a:xfrm>
                <a:off x="5795884" y="3997984"/>
                <a:ext cx="9543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AE84BE-7AA6-4311-8789-17B516315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884" y="3997984"/>
                <a:ext cx="9543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426D52-CF11-43A1-A579-17643D4F3905}"/>
                  </a:ext>
                </a:extLst>
              </p:cNvPr>
              <p:cNvSpPr/>
              <p:nvPr/>
            </p:nvSpPr>
            <p:spPr>
              <a:xfrm>
                <a:off x="3340958" y="1080556"/>
                <a:ext cx="1387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0.5&lt;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6426D52-CF11-43A1-A579-17643D4F3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958" y="1080556"/>
                <a:ext cx="138717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2CF465-CEBA-47E2-AA54-66C40E4178DC}"/>
                  </a:ext>
                </a:extLst>
              </p:cNvPr>
              <p:cNvSpPr/>
              <p:nvPr/>
            </p:nvSpPr>
            <p:spPr>
              <a:xfrm>
                <a:off x="1367156" y="742446"/>
                <a:ext cx="13871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2CF465-CEBA-47E2-AA54-66C40E417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156" y="742446"/>
                <a:ext cx="13871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EB7E0D-4A75-48D0-A6C1-B7BFE8316361}"/>
                  </a:ext>
                </a:extLst>
              </p:cNvPr>
              <p:cNvSpPr/>
              <p:nvPr/>
            </p:nvSpPr>
            <p:spPr>
              <a:xfrm>
                <a:off x="9004783" y="849555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EB7E0D-4A75-48D0-A6C1-B7BFE8316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783" y="849555"/>
                <a:ext cx="7812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02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213B4-D5EF-4385-AC37-D178935B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10600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Common Errors Involving Correlation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C49651-E1D9-4D81-961C-D5F42C9F5EBC}"/>
              </a:ext>
            </a:extLst>
          </p:cNvPr>
          <p:cNvSpPr/>
          <p:nvPr/>
        </p:nvSpPr>
        <p:spPr>
          <a:xfrm>
            <a:off x="904460" y="1464082"/>
            <a:ext cx="434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1. Correlation does not imply causation: </a:t>
            </a:r>
            <a:r>
              <a:rPr lang="en-US" sz="2000" dirty="0"/>
              <a:t>when two variables are found to be correlated, it is tempting to assume that this shows that one variable causes the other, but this is WRONG.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527BD-8246-4E1B-9689-041ACE799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84" y="1375479"/>
            <a:ext cx="3381376" cy="2409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37E78E-6165-4791-B1D3-2359A4BFE5E5}"/>
              </a:ext>
            </a:extLst>
          </p:cNvPr>
          <p:cNvSpPr/>
          <p:nvPr/>
        </p:nvSpPr>
        <p:spPr>
          <a:xfrm>
            <a:off x="6162260" y="4266269"/>
            <a:ext cx="3228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2. Reverse Causation or Reverse Causality: </a:t>
            </a:r>
            <a:r>
              <a:rPr lang="en-US" sz="2000" dirty="0"/>
              <a:t>in a cause and effect relationship, the reverse relation is not usually correct.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A7241-08B9-4CA3-A0EE-B2576CECD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0" y="3893996"/>
            <a:ext cx="4919799" cy="23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9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2F4976-BFDF-434C-A0C5-E9028C71CB50}"/>
              </a:ext>
            </a:extLst>
          </p:cNvPr>
          <p:cNvSpPr/>
          <p:nvPr/>
        </p:nvSpPr>
        <p:spPr>
          <a:xfrm>
            <a:off x="871330" y="619539"/>
            <a:ext cx="8486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3. The common-causal variable: </a:t>
            </a:r>
            <a:r>
              <a:rPr lang="en-US" sz="2000" dirty="0"/>
              <a:t>where a lurking variable, a hidden third variable, affects both variables and causes the correlation.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645C5-AD21-48FD-950C-76E43B51ED7E}"/>
              </a:ext>
            </a:extLst>
          </p:cNvPr>
          <p:cNvSpPr/>
          <p:nvPr/>
        </p:nvSpPr>
        <p:spPr>
          <a:xfrm>
            <a:off x="895278" y="3972339"/>
            <a:ext cx="4852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4. Linearity Assumption: </a:t>
            </a:r>
            <a:r>
              <a:rPr lang="en-US" sz="2000" dirty="0"/>
              <a:t>An association may exist between x and y even when there is no significant linear correlation.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5BB03-FE93-43CE-B428-A36E056F2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94" y="1533939"/>
            <a:ext cx="7101436" cy="2213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94557-6C51-4318-98A1-58C28B9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130" y="3790035"/>
            <a:ext cx="2832594" cy="24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5425455-35AA-44F1-B533-051C51C6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0D7DD-5B11-4231-A732-017A11FDB18F}"/>
              </a:ext>
            </a:extLst>
          </p:cNvPr>
          <p:cNvSpPr/>
          <p:nvPr/>
        </p:nvSpPr>
        <p:spPr>
          <a:xfrm>
            <a:off x="838200" y="1454426"/>
            <a:ext cx="863499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 regression equation expresses an association between an </a:t>
            </a:r>
            <a:r>
              <a:rPr lang="en-US" sz="2200" dirty="0">
                <a:solidFill>
                  <a:srgbClr val="0070C0"/>
                </a:solidFill>
              </a:rPr>
              <a:t>independent variable </a:t>
            </a:r>
            <a:r>
              <a:rPr lang="en-US" sz="2200" dirty="0"/>
              <a:t>(X) and a </a:t>
            </a:r>
            <a:r>
              <a:rPr lang="en-US" sz="2200" dirty="0">
                <a:solidFill>
                  <a:srgbClr val="FF0000"/>
                </a:solidFill>
              </a:rPr>
              <a:t>dependent variable </a:t>
            </a:r>
            <a:r>
              <a:rPr lang="en-US" sz="2200" dirty="0"/>
              <a:t>(Y). </a:t>
            </a:r>
          </a:p>
          <a:p>
            <a:endParaRPr lang="en-US" sz="2200" dirty="0"/>
          </a:p>
          <a:p>
            <a:r>
              <a:rPr lang="en-US" sz="2200" dirty="0"/>
              <a:t>In a linear regression this association is considered to be </a:t>
            </a:r>
            <a:r>
              <a:rPr lang="en-US" sz="2200" dirty="0">
                <a:solidFill>
                  <a:srgbClr val="00B050"/>
                </a:solidFill>
              </a:rPr>
              <a:t>linear</a:t>
            </a:r>
            <a:r>
              <a:rPr lang="en-US" sz="2200" dirty="0"/>
              <a:t>, that is we assume </a:t>
            </a:r>
            <a:r>
              <a:rPr lang="en-US" sz="2200" dirty="0">
                <a:solidFill>
                  <a:srgbClr val="00B050"/>
                </a:solidFill>
              </a:rPr>
              <a:t>Y = m X + b </a:t>
            </a:r>
            <a:r>
              <a:rPr lang="en-US" sz="2200" dirty="0"/>
              <a:t>(or sometimes Y = a X + b)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18D965F-8C3A-443B-8BB7-1DD384AC2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2245" y="4016629"/>
            <a:ext cx="2520950" cy="43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b is called intercept</a:t>
            </a:r>
          </a:p>
        </p:txBody>
      </p:sp>
      <p:graphicFrame>
        <p:nvGraphicFramePr>
          <p:cNvPr id="8" name="Object 14">
            <a:hlinkClick r:id="" action="ppaction://ole?verb=0"/>
            <a:extLst>
              <a:ext uri="{FF2B5EF4-FFF2-40B4-BE49-F238E27FC236}">
                <a16:creationId xmlns:a16="http://schemas.microsoft.com/office/drawing/2014/main" id="{0C4F788D-4FC5-4A80-862F-E1ECEF6022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832104"/>
              </p:ext>
            </p:extLst>
          </p:nvPr>
        </p:nvGraphicFramePr>
        <p:xfrm>
          <a:off x="789149" y="3618471"/>
          <a:ext cx="5733036" cy="284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VISIO" r:id="rId4" imgW="3993840" imgH="2073240" progId="Visio.Drawing.4">
                  <p:embed/>
                </p:oleObj>
              </mc:Choice>
              <mc:Fallback>
                <p:oleObj name="VISIO" r:id="rId4" imgW="3993840" imgH="2073240" progId="Visio.Drawing.4">
                  <p:embed/>
                  <p:pic>
                    <p:nvPicPr>
                      <p:cNvPr id="8" name="Object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F7F98C8-7DCC-43B1-A275-7818B0BD550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149" y="3618471"/>
                        <a:ext cx="5733036" cy="2840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6">
            <a:extLst>
              <a:ext uri="{FF2B5EF4-FFF2-40B4-BE49-F238E27FC236}">
                <a16:creationId xmlns:a16="http://schemas.microsoft.com/office/drawing/2014/main" id="{DE08B6F5-52F6-4E77-BE5B-A00D7BFC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964" y="4871882"/>
            <a:ext cx="2597149" cy="47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algn="ctr"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l"/>
            <a:r>
              <a:rPr lang="en-US" altLang="en-US" sz="2200" dirty="0">
                <a:solidFill>
                  <a:schemeClr val="tx1"/>
                </a:solidFill>
                <a:latin typeface="+mn-lt"/>
              </a:rPr>
              <a:t>m is called slope and is computed as</a:t>
            </a:r>
          </a:p>
        </p:txBody>
      </p:sp>
      <p:graphicFrame>
        <p:nvGraphicFramePr>
          <p:cNvPr id="10" name="Object 17">
            <a:extLst>
              <a:ext uri="{FF2B5EF4-FFF2-40B4-BE49-F238E27FC236}">
                <a16:creationId xmlns:a16="http://schemas.microsoft.com/office/drawing/2014/main" id="{DCA98366-77D2-4F15-B1A3-0BAFA69CB2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416740"/>
              </p:ext>
            </p:extLst>
          </p:nvPr>
        </p:nvGraphicFramePr>
        <p:xfrm>
          <a:off x="7485644" y="5603175"/>
          <a:ext cx="1347788" cy="6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6" imgW="825480" imgH="419040" progId="Equation.3">
                  <p:embed/>
                </p:oleObj>
              </mc:Choice>
              <mc:Fallback>
                <p:oleObj name="Equation" r:id="rId6" imgW="825480" imgH="419040" progId="Equation.3">
                  <p:embed/>
                  <p:pic>
                    <p:nvPicPr>
                      <p:cNvPr id="10" name="Object 17">
                        <a:extLst>
                          <a:ext uri="{FF2B5EF4-FFF2-40B4-BE49-F238E27FC236}">
                            <a16:creationId xmlns:a16="http://schemas.microsoft.com/office/drawing/2014/main" id="{2F1747C2-200C-42F3-9217-F03C77034A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5644" y="5603175"/>
                        <a:ext cx="1347788" cy="6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242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C806F63-E07A-4FF7-AD1A-65EEC260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>
                <a:solidFill>
                  <a:srgbClr val="990033"/>
                </a:solidFill>
                <a:latin typeface="+mn-lt"/>
              </a:rPr>
              <a:t>Using Calculator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DD768-C356-4CD7-B70E-558288C7342E}"/>
              </a:ext>
            </a:extLst>
          </p:cNvPr>
          <p:cNvSpPr/>
          <p:nvPr/>
        </p:nvSpPr>
        <p:spPr>
          <a:xfrm>
            <a:off x="838200" y="1341815"/>
            <a:ext cx="78552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First, your calculator must be set up to display the correlation.</a:t>
            </a:r>
          </a:p>
          <a:p>
            <a:r>
              <a:rPr lang="en-US" sz="2400" dirty="0"/>
              <a:t>You need to do this one time only.</a:t>
            </a:r>
          </a:p>
          <a:p>
            <a:endParaRPr lang="en-US" sz="2400" dirty="0"/>
          </a:p>
          <a:p>
            <a:r>
              <a:rPr lang="en-US" sz="2400" dirty="0"/>
              <a:t>Hit </a:t>
            </a:r>
            <a:r>
              <a:rPr lang="en-US" sz="2400" dirty="0">
                <a:solidFill>
                  <a:srgbClr val="0070C0"/>
                </a:solidFill>
              </a:rPr>
              <a:t>2nd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CATALOG</a:t>
            </a:r>
            <a:r>
              <a:rPr lang="en-US" sz="2400" dirty="0"/>
              <a:t> (this is over the 0 button)</a:t>
            </a:r>
          </a:p>
          <a:p>
            <a:r>
              <a:rPr lang="en-US" sz="2400" dirty="0"/>
              <a:t>Go down to </a:t>
            </a:r>
            <a:r>
              <a:rPr lang="en-US" sz="2400" dirty="0" err="1">
                <a:solidFill>
                  <a:srgbClr val="00B050"/>
                </a:solidFill>
              </a:rPr>
              <a:t>DiagnosticOn</a:t>
            </a:r>
            <a:r>
              <a:rPr lang="en-US" sz="2400" dirty="0"/>
              <a:t>, hit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ENTER</a:t>
            </a:r>
            <a:r>
              <a:rPr lang="en-US" sz="2400" dirty="0"/>
              <a:t>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ENTER</a:t>
            </a:r>
            <a:r>
              <a:rPr lang="en-US" sz="2400" dirty="0"/>
              <a:t> again</a:t>
            </a:r>
          </a:p>
          <a:p>
            <a:r>
              <a:rPr lang="en-US" sz="2400" dirty="0"/>
              <a:t>It is now set up to display correlation with a regression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F6A50-DC58-4B57-B9CC-190CFA0E5C5B}"/>
              </a:ext>
            </a:extLst>
          </p:cNvPr>
          <p:cNvSpPr/>
          <p:nvPr/>
        </p:nvSpPr>
        <p:spPr>
          <a:xfrm>
            <a:off x="838200" y="3946525"/>
            <a:ext cx="7855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Enter the X values in one list and the Y values in another </a:t>
            </a:r>
          </a:p>
          <a:p>
            <a:r>
              <a:rPr lang="en-US" sz="2400" dirty="0"/>
              <a:t>Go to STAT &gt; CALC &gt; </a:t>
            </a:r>
            <a:r>
              <a:rPr lang="en-US" sz="2400" dirty="0" err="1"/>
              <a:t>LinReg</a:t>
            </a:r>
            <a:r>
              <a:rPr lang="en-US" sz="2400" dirty="0"/>
              <a:t> (</a:t>
            </a:r>
            <a:r>
              <a:rPr lang="en-US" sz="2400" dirty="0" err="1"/>
              <a:t>ax+b</a:t>
            </a:r>
            <a:r>
              <a:rPr lang="en-US" sz="2400" dirty="0"/>
              <a:t>) and hit ENTER</a:t>
            </a:r>
          </a:p>
          <a:p>
            <a:endParaRPr lang="en-US" sz="2400" dirty="0"/>
          </a:p>
          <a:p>
            <a:r>
              <a:rPr lang="en-US" sz="2400" dirty="0"/>
              <a:t>If your X values are in L1 and Y values are in L2, you should enter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L1, L2</a:t>
            </a:r>
          </a:p>
          <a:p>
            <a:r>
              <a:rPr lang="en-US" sz="2400" dirty="0"/>
              <a:t>Hit Enter and you’ll see parameter estimates and correlation coefficient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A5A35-AD18-41A4-A7C6-B8D034F80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52" y="365124"/>
            <a:ext cx="2595988" cy="1756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B470E-3771-4523-93AF-4A6704AE9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51" y="2491441"/>
            <a:ext cx="2595988" cy="1756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94C30B-1017-423F-91F6-AA95F37DA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51" y="4617758"/>
            <a:ext cx="2595988" cy="17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2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1634</Words>
  <Application>Microsoft Office PowerPoint</Application>
  <PresentationFormat>Widescreen</PresentationFormat>
  <Paragraphs>169</Paragraphs>
  <Slides>16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Light</vt:lpstr>
      <vt:lpstr>Calibri</vt:lpstr>
      <vt:lpstr>Cambria Math</vt:lpstr>
      <vt:lpstr>Arial</vt:lpstr>
      <vt:lpstr>Office Theme</vt:lpstr>
      <vt:lpstr>VISIO</vt:lpstr>
      <vt:lpstr>Equation</vt:lpstr>
      <vt:lpstr>Regression</vt:lpstr>
      <vt:lpstr>Bivariate Relations</vt:lpstr>
      <vt:lpstr>Scatterplots</vt:lpstr>
      <vt:lpstr>Correlation</vt:lpstr>
      <vt:lpstr>PowerPoint Presentation</vt:lpstr>
      <vt:lpstr>Common Errors Involving Correlation</vt:lpstr>
      <vt:lpstr>PowerPoint Presentation</vt:lpstr>
      <vt:lpstr>Regression</vt:lpstr>
      <vt:lpstr>Using Calculator</vt:lpstr>
      <vt:lpstr>Ex1. Height</vt:lpstr>
      <vt:lpstr>Ex2. Physical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Statistical Hypothesis</dc:title>
  <dc:creator>Abolfazl Saghafi</dc:creator>
  <cp:lastModifiedBy>Abolfazl Saghafi</cp:lastModifiedBy>
  <cp:revision>191</cp:revision>
  <dcterms:created xsi:type="dcterms:W3CDTF">2019-05-07T19:03:55Z</dcterms:created>
  <dcterms:modified xsi:type="dcterms:W3CDTF">2020-12-25T19:28:33Z</dcterms:modified>
</cp:coreProperties>
</file>